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2" r:id="rId5"/>
    <p:sldId id="261" r:id="rId6"/>
    <p:sldId id="262" r:id="rId7"/>
    <p:sldId id="263" r:id="rId8"/>
    <p:sldId id="265" r:id="rId9"/>
    <p:sldId id="279" r:id="rId10"/>
    <p:sldId id="275" r:id="rId11"/>
    <p:sldId id="276" r:id="rId12"/>
    <p:sldId id="281" r:id="rId13"/>
    <p:sldId id="270" r:id="rId14"/>
    <p:sldId id="282" r:id="rId15"/>
    <p:sldId id="289" r:id="rId16"/>
    <p:sldId id="290" r:id="rId17"/>
    <p:sldId id="292" r:id="rId18"/>
    <p:sldId id="291" r:id="rId19"/>
    <p:sldId id="294" r:id="rId20"/>
    <p:sldId id="296" r:id="rId21"/>
    <p:sldId id="299" r:id="rId22"/>
    <p:sldId id="271" r:id="rId23"/>
    <p:sldId id="266" r:id="rId24"/>
    <p:sldId id="274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AC3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9" autoAdjust="0"/>
    <p:restoredTop sz="94660"/>
  </p:normalViewPr>
  <p:slideViewPr>
    <p:cSldViewPr>
      <p:cViewPr varScale="1">
        <p:scale>
          <a:sx n="73" d="100"/>
          <a:sy n="73" d="100"/>
        </p:scale>
        <p:origin x="79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notesMaster" Target="notesMasters/notesMaster1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637E4-3D27-4137-807E-D7F807D956CC}" type="datetimeFigureOut">
              <a:rPr lang="ko-KR" altLang="en-US" smtClean="0"/>
              <a:t>2022-06-23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5B0E6-38E2-4CCA-A7DD-88FDF8280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6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5B0E6-38E2-4CCA-A7DD-88FDF8280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6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4.png" /><Relationship Id="rId4" Type="http://schemas.openxmlformats.org/officeDocument/2006/relationships/image" Target="../media/image14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7.png" /><Relationship Id="rId4" Type="http://schemas.openxmlformats.org/officeDocument/2006/relationships/image" Target="../media/image22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7" Type="http://schemas.openxmlformats.org/officeDocument/2006/relationships/image" Target="../media/image30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9.png" /><Relationship Id="rId5" Type="http://schemas.openxmlformats.org/officeDocument/2006/relationships/image" Target="../media/image28.png" /><Relationship Id="rId4" Type="http://schemas.openxmlformats.org/officeDocument/2006/relationships/image" Target="../media/image22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 /><Relationship Id="rId3" Type="http://schemas.openxmlformats.org/officeDocument/2006/relationships/image" Target="../media/image22.png" /><Relationship Id="rId7" Type="http://schemas.openxmlformats.org/officeDocument/2006/relationships/image" Target="../media/image34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3.png" /><Relationship Id="rId5" Type="http://schemas.openxmlformats.org/officeDocument/2006/relationships/image" Target="../media/image32.png" /><Relationship Id="rId4" Type="http://schemas.openxmlformats.org/officeDocument/2006/relationships/image" Target="../media/image31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38.PNG" /><Relationship Id="rId5" Type="http://schemas.openxmlformats.org/officeDocument/2006/relationships/image" Target="../media/image37.png" /><Relationship Id="rId4" Type="http://schemas.openxmlformats.org/officeDocument/2006/relationships/image" Target="../media/image36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1.PNG" /><Relationship Id="rId5" Type="http://schemas.openxmlformats.org/officeDocument/2006/relationships/image" Target="../media/image40.png" /><Relationship Id="rId4" Type="http://schemas.openxmlformats.org/officeDocument/2006/relationships/image" Target="../media/image39.png" 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 /><Relationship Id="rId3" Type="http://schemas.openxmlformats.org/officeDocument/2006/relationships/image" Target="../media/image22.png" /><Relationship Id="rId7" Type="http://schemas.openxmlformats.org/officeDocument/2006/relationships/image" Target="../media/image45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4.png" /><Relationship Id="rId5" Type="http://schemas.openxmlformats.org/officeDocument/2006/relationships/image" Target="../media/image43.png" /><Relationship Id="rId4" Type="http://schemas.openxmlformats.org/officeDocument/2006/relationships/image" Target="../media/image42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3" Type="http://schemas.openxmlformats.org/officeDocument/2006/relationships/image" Target="../media/image4.png" /><Relationship Id="rId7" Type="http://schemas.openxmlformats.org/officeDocument/2006/relationships/image" Target="../media/image7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6.png" /><Relationship Id="rId11" Type="http://schemas.openxmlformats.org/officeDocument/2006/relationships/image" Target="../media/image11.png" /><Relationship Id="rId5" Type="http://schemas.openxmlformats.org/officeDocument/2006/relationships/image" Target="../media/image5.png" /><Relationship Id="rId10" Type="http://schemas.openxmlformats.org/officeDocument/2006/relationships/image" Target="../media/image10.png" /><Relationship Id="rId4" Type="http://schemas.microsoft.com/office/2007/relationships/hdphoto" Target="../media/hdphoto1.wdp" /><Relationship Id="rId9" Type="http://schemas.openxmlformats.org/officeDocument/2006/relationships/image" Target="../media/image9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7" Type="http://schemas.openxmlformats.org/officeDocument/2006/relationships/image" Target="../media/image50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49.png" /><Relationship Id="rId5" Type="http://schemas.openxmlformats.org/officeDocument/2006/relationships/image" Target="../media/image48.png" /><Relationship Id="rId4" Type="http://schemas.openxmlformats.org/officeDocument/2006/relationships/image" Target="../media/image47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6" Type="http://schemas.openxmlformats.org/officeDocument/2006/relationships/image" Target="../media/image51.png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4.png" /><Relationship Id="rId4" Type="http://schemas.openxmlformats.org/officeDocument/2006/relationships/image" Target="../media/image14.pn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image" Target="../media/image52.png" /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 /><Relationship Id="rId3" Type="http://schemas.openxmlformats.org/officeDocument/2006/relationships/image" Target="../media/image17.png" /><Relationship Id="rId7" Type="http://schemas.openxmlformats.org/officeDocument/2006/relationships/image" Target="../media/image21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20.png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4.png" /><Relationship Id="rId4" Type="http://schemas.openxmlformats.org/officeDocument/2006/relationships/image" Target="../media/image14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4.png" /><Relationship Id="rId4" Type="http://schemas.openxmlformats.org/officeDocument/2006/relationships/image" Target="../media/image14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6857" y="2829594"/>
            <a:ext cx="10192000" cy="4264106"/>
            <a:chOff x="4046857" y="2829594"/>
            <a:chExt cx="10192000" cy="4264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6857" y="2829594"/>
              <a:ext cx="10192000" cy="4264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4600" y="6643235"/>
            <a:ext cx="5965906" cy="540340"/>
            <a:chOff x="6159904" y="6627782"/>
            <a:chExt cx="5965906" cy="540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9904" y="6627782"/>
              <a:ext cx="5965906" cy="54034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150899" y="3761318"/>
            <a:ext cx="99839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가자 </a:t>
            </a:r>
            <a:r>
              <a:rPr lang="en-US" altLang="ko-KR" sz="150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GO</a:t>
            </a:r>
            <a:endParaRPr lang="ko-KR" altLang="en-US" sz="150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1394" y="6590239"/>
            <a:ext cx="447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java web project</a:t>
            </a:r>
            <a:endParaRPr lang="ko-KR" altLang="en-US" sz="36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게시판 테이블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98259"/>
              </p:ext>
            </p:extLst>
          </p:nvPr>
        </p:nvGraphicFramePr>
        <p:xfrm>
          <a:off x="304801" y="2375539"/>
          <a:ext cx="8534399" cy="3682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06371">
                  <a:extLst>
                    <a:ext uri="{9D8B030D-6E8A-4147-A177-3AD203B41FA5}">
                      <a16:colId xmlns:a16="http://schemas.microsoft.com/office/drawing/2014/main" val="3761881811"/>
                    </a:ext>
                  </a:extLst>
                </a:gridCol>
                <a:gridCol w="1069805">
                  <a:extLst>
                    <a:ext uri="{9D8B030D-6E8A-4147-A177-3AD203B41FA5}">
                      <a16:colId xmlns:a16="http://schemas.microsoft.com/office/drawing/2014/main" val="1322492923"/>
                    </a:ext>
                  </a:extLst>
                </a:gridCol>
                <a:gridCol w="1093846">
                  <a:extLst>
                    <a:ext uri="{9D8B030D-6E8A-4147-A177-3AD203B41FA5}">
                      <a16:colId xmlns:a16="http://schemas.microsoft.com/office/drawing/2014/main" val="3624403962"/>
                    </a:ext>
                  </a:extLst>
                </a:gridCol>
                <a:gridCol w="764585">
                  <a:extLst>
                    <a:ext uri="{9D8B030D-6E8A-4147-A177-3AD203B41FA5}">
                      <a16:colId xmlns:a16="http://schemas.microsoft.com/office/drawing/2014/main" val="1895381025"/>
                    </a:ext>
                  </a:extLst>
                </a:gridCol>
                <a:gridCol w="866922">
                  <a:extLst>
                    <a:ext uri="{9D8B030D-6E8A-4147-A177-3AD203B41FA5}">
                      <a16:colId xmlns:a16="http://schemas.microsoft.com/office/drawing/2014/main" val="1854327871"/>
                    </a:ext>
                  </a:extLst>
                </a:gridCol>
                <a:gridCol w="1732670">
                  <a:extLst>
                    <a:ext uri="{9D8B030D-6E8A-4147-A177-3AD203B41FA5}">
                      <a16:colId xmlns:a16="http://schemas.microsoft.com/office/drawing/2014/main" val="267516043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845678113"/>
                    </a:ext>
                  </a:extLst>
                </a:gridCol>
              </a:tblGrid>
              <a:tr h="46029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notice (</a:t>
                      </a:r>
                      <a:r>
                        <a:rPr lang="ko-KR" altLang="en-US" sz="1600" u="none" strike="noStrike" dirty="0">
                          <a:effectLst/>
                        </a:rPr>
                        <a:t>공지 사항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0806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기본값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22186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primary key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3588467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제목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6985881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contents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7088293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1213979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조회수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1680535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첨부파일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filename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'-'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243677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8172"/>
              </p:ext>
            </p:extLst>
          </p:nvPr>
        </p:nvGraphicFramePr>
        <p:xfrm>
          <a:off x="4141175" y="6591300"/>
          <a:ext cx="9853250" cy="33512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7154">
                  <a:extLst>
                    <a:ext uri="{9D8B030D-6E8A-4147-A177-3AD203B41FA5}">
                      <a16:colId xmlns:a16="http://schemas.microsoft.com/office/drawing/2014/main" val="3531781671"/>
                    </a:ext>
                  </a:extLst>
                </a:gridCol>
                <a:gridCol w="1079140">
                  <a:extLst>
                    <a:ext uri="{9D8B030D-6E8A-4147-A177-3AD203B41FA5}">
                      <a16:colId xmlns:a16="http://schemas.microsoft.com/office/drawing/2014/main" val="1468499691"/>
                    </a:ext>
                  </a:extLst>
                </a:gridCol>
                <a:gridCol w="1092138">
                  <a:extLst>
                    <a:ext uri="{9D8B030D-6E8A-4147-A177-3AD203B41FA5}">
                      <a16:colId xmlns:a16="http://schemas.microsoft.com/office/drawing/2014/main" val="2379326661"/>
                    </a:ext>
                  </a:extLst>
                </a:gridCol>
                <a:gridCol w="780098">
                  <a:extLst>
                    <a:ext uri="{9D8B030D-6E8A-4147-A177-3AD203B41FA5}">
                      <a16:colId xmlns:a16="http://schemas.microsoft.com/office/drawing/2014/main" val="2814635228"/>
                    </a:ext>
                  </a:extLst>
                </a:gridCol>
                <a:gridCol w="858109">
                  <a:extLst>
                    <a:ext uri="{9D8B030D-6E8A-4147-A177-3AD203B41FA5}">
                      <a16:colId xmlns:a16="http://schemas.microsoft.com/office/drawing/2014/main" val="3319242978"/>
                    </a:ext>
                  </a:extLst>
                </a:gridCol>
                <a:gridCol w="1560197">
                  <a:extLst>
                    <a:ext uri="{9D8B030D-6E8A-4147-A177-3AD203B41FA5}">
                      <a16:colId xmlns:a16="http://schemas.microsoft.com/office/drawing/2014/main" val="1618161515"/>
                    </a:ext>
                  </a:extLst>
                </a:gridCol>
                <a:gridCol w="3276414">
                  <a:extLst>
                    <a:ext uri="{9D8B030D-6E8A-4147-A177-3AD203B41FA5}">
                      <a16:colId xmlns:a16="http://schemas.microsoft.com/office/drawing/2014/main" val="1295388574"/>
                    </a:ext>
                  </a:extLst>
                </a:gridCol>
              </a:tblGrid>
              <a:tr h="46716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reply (</a:t>
                      </a:r>
                      <a:r>
                        <a:rPr lang="ko-KR" altLang="en-US" sz="1600" u="none" strike="noStrike" dirty="0">
                          <a:effectLst/>
                        </a:rPr>
                        <a:t>게시글 답변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72348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 null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647828681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reply_idx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641222577"/>
                  </a:ext>
                </a:extLst>
              </a:tr>
              <a:tr h="5482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게시글번호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board_idx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foreign key(board_idx) references board(board_idx)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371113130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reply_text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636097894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978661865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8045352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62549"/>
              </p:ext>
            </p:extLst>
          </p:nvPr>
        </p:nvGraphicFramePr>
        <p:xfrm>
          <a:off x="9067800" y="2375543"/>
          <a:ext cx="8915399" cy="3682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9157">
                  <a:extLst>
                    <a:ext uri="{9D8B030D-6E8A-4147-A177-3AD203B41FA5}">
                      <a16:colId xmlns:a16="http://schemas.microsoft.com/office/drawing/2014/main" val="1688411836"/>
                    </a:ext>
                  </a:extLst>
                </a:gridCol>
                <a:gridCol w="1117564">
                  <a:extLst>
                    <a:ext uri="{9D8B030D-6E8A-4147-A177-3AD203B41FA5}">
                      <a16:colId xmlns:a16="http://schemas.microsoft.com/office/drawing/2014/main" val="884082472"/>
                    </a:ext>
                  </a:extLst>
                </a:gridCol>
                <a:gridCol w="1142678">
                  <a:extLst>
                    <a:ext uri="{9D8B030D-6E8A-4147-A177-3AD203B41FA5}">
                      <a16:colId xmlns:a16="http://schemas.microsoft.com/office/drawing/2014/main" val="2984127274"/>
                    </a:ext>
                  </a:extLst>
                </a:gridCol>
                <a:gridCol w="904097">
                  <a:extLst>
                    <a:ext uri="{9D8B030D-6E8A-4147-A177-3AD203B41FA5}">
                      <a16:colId xmlns:a16="http://schemas.microsoft.com/office/drawing/2014/main" val="2612102399"/>
                    </a:ext>
                  </a:extLst>
                </a:gridCol>
                <a:gridCol w="904097">
                  <a:extLst>
                    <a:ext uri="{9D8B030D-6E8A-4147-A177-3AD203B41FA5}">
                      <a16:colId xmlns:a16="http://schemas.microsoft.com/office/drawing/2014/main" val="1148094508"/>
                    </a:ext>
                  </a:extLst>
                </a:gridCol>
                <a:gridCol w="1406373">
                  <a:extLst>
                    <a:ext uri="{9D8B030D-6E8A-4147-A177-3AD203B41FA5}">
                      <a16:colId xmlns:a16="http://schemas.microsoft.com/office/drawing/2014/main" val="948132024"/>
                    </a:ext>
                  </a:extLst>
                </a:gridCol>
                <a:gridCol w="1971433">
                  <a:extLst>
                    <a:ext uri="{9D8B030D-6E8A-4147-A177-3AD203B41FA5}">
                      <a16:colId xmlns:a16="http://schemas.microsoft.com/office/drawing/2014/main" val="3819883838"/>
                    </a:ext>
                  </a:extLst>
                </a:gridCol>
              </a:tblGrid>
              <a:tr h="46029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board (</a:t>
                      </a:r>
                      <a:r>
                        <a:rPr lang="ko-KR" altLang="en-US" sz="1600" u="none" strike="noStrike" dirty="0">
                          <a:effectLst/>
                        </a:rPr>
                        <a:t>게시글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863676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5332880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번호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board_idx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3454737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제목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200100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writer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3857695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내용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contents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6067951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4229402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조회수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972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77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5091" y="1243692"/>
            <a:ext cx="367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주문 테이블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42598"/>
              </p:ext>
            </p:extLst>
          </p:nvPr>
        </p:nvGraphicFramePr>
        <p:xfrm>
          <a:off x="161013" y="4351096"/>
          <a:ext cx="8841853" cy="27736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83244">
                  <a:extLst>
                    <a:ext uri="{9D8B030D-6E8A-4147-A177-3AD203B41FA5}">
                      <a16:colId xmlns:a16="http://schemas.microsoft.com/office/drawing/2014/main" val="209816293"/>
                    </a:ext>
                  </a:extLst>
                </a:gridCol>
                <a:gridCol w="824006">
                  <a:extLst>
                    <a:ext uri="{9D8B030D-6E8A-4147-A177-3AD203B41FA5}">
                      <a16:colId xmlns:a16="http://schemas.microsoft.com/office/drawing/2014/main" val="4133003455"/>
                    </a:ext>
                  </a:extLst>
                </a:gridCol>
                <a:gridCol w="1066602">
                  <a:extLst>
                    <a:ext uri="{9D8B030D-6E8A-4147-A177-3AD203B41FA5}">
                      <a16:colId xmlns:a16="http://schemas.microsoft.com/office/drawing/2014/main" val="2120210267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1145135471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781222745"/>
                    </a:ext>
                  </a:extLst>
                </a:gridCol>
                <a:gridCol w="1759696">
                  <a:extLst>
                    <a:ext uri="{9D8B030D-6E8A-4147-A177-3AD203B41FA5}">
                      <a16:colId xmlns:a16="http://schemas.microsoft.com/office/drawing/2014/main" val="740103956"/>
                    </a:ext>
                  </a:extLst>
                </a:gridCol>
                <a:gridCol w="2425118">
                  <a:extLst>
                    <a:ext uri="{9D8B030D-6E8A-4147-A177-3AD203B41FA5}">
                      <a16:colId xmlns:a16="http://schemas.microsoft.com/office/drawing/2014/main" val="3347299223"/>
                    </a:ext>
                  </a:extLst>
                </a:gridCol>
              </a:tblGrid>
              <a:tr h="435526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wish (</a:t>
                      </a:r>
                      <a:r>
                        <a:rPr lang="ko-KR" altLang="en-US" sz="1600" u="none" strike="noStrike" dirty="0">
                          <a:effectLst/>
                        </a:rPr>
                        <a:t>찜 하기 목록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364938"/>
                  </a:ext>
                </a:extLst>
              </a:tr>
              <a:tr h="515752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비고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54647757"/>
                  </a:ext>
                </a:extLst>
              </a:tr>
              <a:tr h="5157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위시리스트 번호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wish_id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primary key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551120202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member(id)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972996566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product(code)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405662084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인원수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amount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462686144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05127"/>
              </p:ext>
            </p:extLst>
          </p:nvPr>
        </p:nvGraphicFramePr>
        <p:xfrm>
          <a:off x="9220200" y="3223295"/>
          <a:ext cx="8877512" cy="50292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2913">
                  <a:extLst>
                    <a:ext uri="{9D8B030D-6E8A-4147-A177-3AD203B41FA5}">
                      <a16:colId xmlns:a16="http://schemas.microsoft.com/office/drawing/2014/main" val="1350161737"/>
                    </a:ext>
                  </a:extLst>
                </a:gridCol>
                <a:gridCol w="1112815">
                  <a:extLst>
                    <a:ext uri="{9D8B030D-6E8A-4147-A177-3AD203B41FA5}">
                      <a16:colId xmlns:a16="http://schemas.microsoft.com/office/drawing/2014/main" val="3800605808"/>
                    </a:ext>
                  </a:extLst>
                </a:gridCol>
                <a:gridCol w="1137822">
                  <a:extLst>
                    <a:ext uri="{9D8B030D-6E8A-4147-A177-3AD203B41FA5}">
                      <a16:colId xmlns:a16="http://schemas.microsoft.com/office/drawing/2014/main" val="120107989"/>
                    </a:ext>
                  </a:extLst>
                </a:gridCol>
                <a:gridCol w="900255">
                  <a:extLst>
                    <a:ext uri="{9D8B030D-6E8A-4147-A177-3AD203B41FA5}">
                      <a16:colId xmlns:a16="http://schemas.microsoft.com/office/drawing/2014/main" val="4025092731"/>
                    </a:ext>
                  </a:extLst>
                </a:gridCol>
                <a:gridCol w="900255">
                  <a:extLst>
                    <a:ext uri="{9D8B030D-6E8A-4147-A177-3AD203B41FA5}">
                      <a16:colId xmlns:a16="http://schemas.microsoft.com/office/drawing/2014/main" val="2039676897"/>
                    </a:ext>
                  </a:extLst>
                </a:gridCol>
                <a:gridCol w="1400397">
                  <a:extLst>
                    <a:ext uri="{9D8B030D-6E8A-4147-A177-3AD203B41FA5}">
                      <a16:colId xmlns:a16="http://schemas.microsoft.com/office/drawing/2014/main" val="2757316945"/>
                    </a:ext>
                  </a:extLst>
                </a:gridCol>
                <a:gridCol w="1963055">
                  <a:extLst>
                    <a:ext uri="{9D8B030D-6E8A-4147-A177-3AD203B41FA5}">
                      <a16:colId xmlns:a16="http://schemas.microsoft.com/office/drawing/2014/main" val="2241981595"/>
                    </a:ext>
                  </a:extLst>
                </a:gridCol>
              </a:tblGrid>
              <a:tr h="44837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orderList(</a:t>
                      </a:r>
                      <a:r>
                        <a:rPr lang="ko-KR" altLang="en-US" sz="1600" u="none" strike="noStrike" dirty="0">
                          <a:effectLst/>
                        </a:rPr>
                        <a:t>결제 정보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172957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9165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주문번호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9607285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member(id)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2049143"/>
                  </a:ext>
                </a:extLst>
              </a:tr>
              <a:tr h="5454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product(code)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7270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예약자명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24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address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8155878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연락처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phone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1616694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인원수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amount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40780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주문일자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order_date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9477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결제방법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pay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205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64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5091" y="1243692"/>
            <a:ext cx="367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테이블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97323"/>
              </p:ext>
            </p:extLst>
          </p:nvPr>
        </p:nvGraphicFramePr>
        <p:xfrm>
          <a:off x="3962400" y="2933700"/>
          <a:ext cx="10471150" cy="5867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25527">
                  <a:extLst>
                    <a:ext uri="{9D8B030D-6E8A-4147-A177-3AD203B41FA5}">
                      <a16:colId xmlns:a16="http://schemas.microsoft.com/office/drawing/2014/main" val="509537273"/>
                    </a:ext>
                  </a:extLst>
                </a:gridCol>
                <a:gridCol w="1312581">
                  <a:extLst>
                    <a:ext uri="{9D8B030D-6E8A-4147-A177-3AD203B41FA5}">
                      <a16:colId xmlns:a16="http://schemas.microsoft.com/office/drawing/2014/main" val="3174928705"/>
                    </a:ext>
                  </a:extLst>
                </a:gridCol>
                <a:gridCol w="1342077">
                  <a:extLst>
                    <a:ext uri="{9D8B030D-6E8A-4147-A177-3AD203B41FA5}">
                      <a16:colId xmlns:a16="http://schemas.microsoft.com/office/drawing/2014/main" val="3840573228"/>
                    </a:ext>
                  </a:extLst>
                </a:gridCol>
                <a:gridCol w="1061863">
                  <a:extLst>
                    <a:ext uri="{9D8B030D-6E8A-4147-A177-3AD203B41FA5}">
                      <a16:colId xmlns:a16="http://schemas.microsoft.com/office/drawing/2014/main" val="2431243346"/>
                    </a:ext>
                  </a:extLst>
                </a:gridCol>
                <a:gridCol w="1061863">
                  <a:extLst>
                    <a:ext uri="{9D8B030D-6E8A-4147-A177-3AD203B41FA5}">
                      <a16:colId xmlns:a16="http://schemas.microsoft.com/office/drawing/2014/main" val="160111441"/>
                    </a:ext>
                  </a:extLst>
                </a:gridCol>
                <a:gridCol w="1651788">
                  <a:extLst>
                    <a:ext uri="{9D8B030D-6E8A-4147-A177-3AD203B41FA5}">
                      <a16:colId xmlns:a16="http://schemas.microsoft.com/office/drawing/2014/main" val="307487656"/>
                    </a:ext>
                  </a:extLst>
                </a:gridCol>
                <a:gridCol w="2315451">
                  <a:extLst>
                    <a:ext uri="{9D8B030D-6E8A-4147-A177-3AD203B41FA5}">
                      <a16:colId xmlns:a16="http://schemas.microsoft.com/office/drawing/2014/main" val="3900420500"/>
                    </a:ext>
                  </a:extLst>
                </a:gridCol>
              </a:tblGrid>
              <a:tr h="48895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product (</a:t>
                      </a:r>
                      <a:r>
                        <a:rPr lang="ko-KR" altLang="en-US" sz="1600" u="none" strike="noStrike" dirty="0">
                          <a:effectLst/>
                        </a:rPr>
                        <a:t>상품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3897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446593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685349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제목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416648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description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16200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102142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가격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52562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시작시간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starttime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09449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종료시간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endtime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419349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날짜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472374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여행지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시</a:t>
                      </a:r>
                      <a:r>
                        <a:rPr lang="en-US" altLang="ko-KR" sz="1600" u="none" strike="noStrike">
                          <a:effectLst/>
                        </a:rPr>
                        <a:t>/</a:t>
                      </a:r>
                      <a:r>
                        <a:rPr lang="ko-KR" altLang="en-US" sz="1600" u="none" strike="noStrike">
                          <a:effectLst/>
                        </a:rPr>
                        <a:t>도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area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4331335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첨부파일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filename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5368179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writer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references member(id)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917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673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핵심 기능</a:t>
            </a:r>
          </a:p>
        </p:txBody>
      </p:sp>
    </p:spTree>
    <p:extLst>
      <p:ext uri="{BB962C8B-B14F-4D97-AF65-F5344CB8AC3E}">
        <p14:creationId xmlns:p14="http://schemas.microsoft.com/office/powerpoint/2010/main" val="148677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23" y="1750367"/>
            <a:ext cx="7772400" cy="81650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55" name="그룹 1001"/>
          <p:cNvGrpSpPr/>
          <p:nvPr/>
        </p:nvGrpSpPr>
        <p:grpSpPr>
          <a:xfrm>
            <a:off x="932505" y="5715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5715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6620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메인 페이지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6629400" y="1749266"/>
            <a:ext cx="650082" cy="513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45597" y="1447634"/>
            <a:ext cx="1917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메인 페이지로 이동</a:t>
            </a:r>
          </a:p>
        </p:txBody>
      </p:sp>
      <p:cxnSp>
        <p:nvCxnSpPr>
          <p:cNvPr id="12" name="직선 화살표 연결선 11"/>
          <p:cNvCxnSpPr>
            <a:endCxn id="21" idx="3"/>
          </p:cNvCxnSpPr>
          <p:nvPr/>
        </p:nvCxnSpPr>
        <p:spPr>
          <a:xfrm flipH="1">
            <a:off x="2815844" y="6657767"/>
            <a:ext cx="2441956" cy="48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2088" y="6819900"/>
            <a:ext cx="179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자세히 버튼을 누르면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상세 페이지로 이동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9601200" y="2705100"/>
            <a:ext cx="2821781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09601" y="2511812"/>
            <a:ext cx="285749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메뉴 바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버튼 클릭 시 원하는 페이지로 이동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981" y="2331518"/>
            <a:ext cx="5135818" cy="17451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12704890" y="4305300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로그인시 회원 이름과 로그아웃으로 버튼이 바뀐다</a:t>
            </a:r>
          </a:p>
        </p:txBody>
      </p:sp>
      <p:sp>
        <p:nvSpPr>
          <p:cNvPr id="34" name="타원 33"/>
          <p:cNvSpPr/>
          <p:nvPr/>
        </p:nvSpPr>
        <p:spPr>
          <a:xfrm>
            <a:off x="15925800" y="3331113"/>
            <a:ext cx="1447800" cy="533400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>
            <a:endCxn id="31" idx="3"/>
          </p:cNvCxnSpPr>
          <p:nvPr/>
        </p:nvCxnSpPr>
        <p:spPr>
          <a:xfrm flipH="1">
            <a:off x="3467100" y="2705101"/>
            <a:ext cx="2628902" cy="118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>
            <a:off x="10591800" y="7048500"/>
            <a:ext cx="1691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2422981" y="6900416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목록으로 이동</a:t>
            </a: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10591800" y="9334500"/>
            <a:ext cx="1691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2422981" y="919290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관리자 로그인 버튼</a:t>
            </a:r>
          </a:p>
        </p:txBody>
      </p:sp>
    </p:spTree>
    <p:extLst>
      <p:ext uri="{BB962C8B-B14F-4D97-AF65-F5344CB8AC3E}">
        <p14:creationId xmlns:p14="http://schemas.microsoft.com/office/powerpoint/2010/main" val="376555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2793"/>
            <a:ext cx="4680000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695" y="2082792"/>
            <a:ext cx="4343400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082792"/>
            <a:ext cx="5417495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49220" y="9035590"/>
            <a:ext cx="4225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회원일 경우에만 상품 등록이 가능하다</a:t>
            </a:r>
            <a:endParaRPr lang="en-US" altLang="ko-KR" sz="16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7" name="직선 화살표 연결선 6"/>
          <p:cNvCxnSpPr>
            <a:endCxn id="13" idx="2"/>
          </p:cNvCxnSpPr>
          <p:nvPr/>
        </p:nvCxnSpPr>
        <p:spPr>
          <a:xfrm flipV="1">
            <a:off x="5029200" y="1998329"/>
            <a:ext cx="304800" cy="4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153666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등록 버튼 클릭하면 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등록 페이지로 이동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2667000" y="2010304"/>
            <a:ext cx="762002" cy="46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2505" y="1702527"/>
            <a:ext cx="20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상품명으로 상품 조회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251529" y="9002203"/>
            <a:ext cx="4613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상품에 대한 상세 정보를 확인할 수 있는 페이지로</a:t>
            </a:r>
            <a:endParaRPr lang="en-US" altLang="ko-KR" sz="16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비회원도 페이지 확인이 가능하다</a:t>
            </a:r>
            <a:endParaRPr lang="en-US" altLang="ko-KR" sz="16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06571" y="9035590"/>
            <a:ext cx="42254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상품들의 목록을 확인할 수 있는 페이지</a:t>
            </a:r>
            <a:endParaRPr lang="en-US" altLang="ko-KR" sz="16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563600" y="5067300"/>
            <a:ext cx="2286000" cy="2590800"/>
          </a:xfrm>
          <a:prstGeom prst="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5849600" y="65532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154400" y="6241576"/>
            <a:ext cx="1784350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여행 상품에 대한 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설명과 일정 안내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9601200" y="1866900"/>
            <a:ext cx="129540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820400" y="1652800"/>
            <a:ext cx="1798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여행 날짜</a:t>
            </a:r>
            <a:r>
              <a:rPr lang="en-US" altLang="ko-KR" sz="14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sz="14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시간 설정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9033347" y="1975070"/>
            <a:ext cx="34453" cy="73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63289" y="1644385"/>
            <a:ext cx="129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여행 지역 설정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15558394" y="4076700"/>
            <a:ext cx="291206" cy="35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654036" y="4369504"/>
            <a:ext cx="2500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위시리스트에 상품 추가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en-US" altLang="ko-KR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(</a:t>
            </a: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상품은 위시리스트에서 구매 가능</a:t>
            </a:r>
            <a:r>
              <a:rPr lang="en-US" altLang="ko-KR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92555" y="8632871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 로그인 페이지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32043" y="8666258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등록 페이지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628492" y="8632979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상품 상세 페이지</a:t>
            </a:r>
          </a:p>
        </p:txBody>
      </p:sp>
      <p:cxnSp>
        <p:nvCxnSpPr>
          <p:cNvPr id="44" name="직선 화살표 연결선 43"/>
          <p:cNvCxnSpPr>
            <a:endCxn id="57" idx="0"/>
          </p:cNvCxnSpPr>
          <p:nvPr/>
        </p:nvCxnSpPr>
        <p:spPr>
          <a:xfrm flipH="1">
            <a:off x="16990320" y="4229100"/>
            <a:ext cx="2280" cy="73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098145" y="4968868"/>
            <a:ext cx="178435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문의 페이지로 이동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54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6" y="647700"/>
            <a:ext cx="5773096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086666" y="723746"/>
            <a:ext cx="546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로그인 </a:t>
            </a:r>
            <a:r>
              <a:rPr lang="en-US" altLang="ko-KR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&amp; </a:t>
            </a:r>
            <a:r>
              <a:rPr lang="ko-KR" alt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회원가입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3" y="2391136"/>
            <a:ext cx="6657387" cy="2980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794953" y="1800467"/>
            <a:ext cx="2200402" cy="368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 로그인 페이지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287000" y="1937014"/>
            <a:ext cx="7772400" cy="6895068"/>
            <a:chOff x="9677400" y="2134632"/>
            <a:chExt cx="7772400" cy="68950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127"/>
            <a:stretch/>
          </p:blipFill>
          <p:spPr>
            <a:xfrm>
              <a:off x="9677400" y="2705100"/>
              <a:ext cx="7772400" cy="63246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2668162" y="2134632"/>
              <a:ext cx="1790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회원가입 페이지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6259" y="6515100"/>
            <a:ext cx="6982799" cy="3298206"/>
            <a:chOff x="1004397" y="6362700"/>
            <a:chExt cx="6982799" cy="329820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97" y="6955428"/>
              <a:ext cx="6982799" cy="270547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346282" y="6362700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관리자 로그인 페이지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" t="72300" r="64173" b="12875"/>
          <a:stretch/>
        </p:blipFill>
        <p:spPr>
          <a:xfrm>
            <a:off x="7587520" y="3848100"/>
            <a:ext cx="1969960" cy="5372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t="72299" r="50924" b="12118"/>
          <a:stretch/>
        </p:blipFill>
        <p:spPr>
          <a:xfrm>
            <a:off x="6956364" y="2545827"/>
            <a:ext cx="3232272" cy="581808"/>
          </a:xfrm>
          <a:prstGeom prst="rect">
            <a:avLst/>
          </a:prstGeom>
        </p:spPr>
      </p:pic>
      <p:cxnSp>
        <p:nvCxnSpPr>
          <p:cNvPr id="16" name="꺾인 연결선 15"/>
          <p:cNvCxnSpPr>
            <a:stCxn id="5" idx="3"/>
            <a:endCxn id="13" idx="0"/>
          </p:cNvCxnSpPr>
          <p:nvPr/>
        </p:nvCxnSpPr>
        <p:spPr>
          <a:xfrm>
            <a:off x="4995355" y="1984492"/>
            <a:ext cx="3577145" cy="561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49392" y="3239333"/>
            <a:ext cx="304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존재하지 않은 아이디나 비밀번호일때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49392" y="4578630"/>
            <a:ext cx="3046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로그인을 안한 상태에서 </a:t>
            </a:r>
            <a:r>
              <a:rPr lang="en-US" altLang="ko-KR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Interceptor</a:t>
            </a: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가 적용된 페이지로 이동하려고 할 때 로그인화면으로 이동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239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836523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6303" y="647700"/>
            <a:ext cx="6001697" cy="8746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593123" y="805237"/>
            <a:ext cx="652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Wish-List &amp; </a:t>
            </a:r>
            <a:r>
              <a:rPr lang="ko-KR" alt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주문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5413699"/>
            <a:ext cx="8534400" cy="44948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7" y="2303653"/>
            <a:ext cx="8959698" cy="30338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7620000" y="4151562"/>
            <a:ext cx="0" cy="183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95543" y="1850141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Wish-List</a:t>
            </a:r>
            <a:endParaRPr lang="ko-KR" altLang="en-US" dirty="0"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78785" y="496816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결제 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24600" y="611882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개별 삭제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72046" y="557785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전체 삭제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967446" y="4911290"/>
            <a:ext cx="0" cy="58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371600" y="4892403"/>
            <a:ext cx="0" cy="147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200" y="65151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인원 수 수정 후 버튼 클릭하면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수정된 인원수로 반영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5803964" y="6667500"/>
            <a:ext cx="1569636" cy="381000"/>
          </a:xfrm>
          <a:prstGeom prst="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625734"/>
            <a:ext cx="2891709" cy="3200922"/>
          </a:xfrm>
          <a:prstGeom prst="rect">
            <a:avLst/>
          </a:prstGeom>
        </p:spPr>
      </p:pic>
      <p:cxnSp>
        <p:nvCxnSpPr>
          <p:cNvPr id="45" name="직선 화살표 연결선 44"/>
          <p:cNvCxnSpPr/>
          <p:nvPr/>
        </p:nvCxnSpPr>
        <p:spPr>
          <a:xfrm flipH="1" flipV="1">
            <a:off x="12268200" y="4911290"/>
            <a:ext cx="4354" cy="251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3224050" y="1816994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다음 </a:t>
            </a:r>
            <a:r>
              <a:rPr lang="en-US" altLang="ko-KR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API </a:t>
            </a: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사용</a:t>
            </a:r>
          </a:p>
          <a:p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우편번호 찾기 버튼을 눌러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사용자의 주소 입력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 flipV="1">
            <a:off x="15849600" y="4826656"/>
            <a:ext cx="76200" cy="184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001875" y="4364990"/>
            <a:ext cx="206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인원 수를 설정하면 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총 금액이 자동으로 계산된다</a:t>
            </a:r>
          </a:p>
        </p:txBody>
      </p:sp>
    </p:spTree>
    <p:extLst>
      <p:ext uri="{BB962C8B-B14F-4D97-AF65-F5344CB8AC3E}">
        <p14:creationId xmlns:p14="http://schemas.microsoft.com/office/powerpoint/2010/main" val="176547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724547" y="723746"/>
            <a:ext cx="420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 </a:t>
            </a:r>
            <a:r>
              <a:rPr lang="en-US" altLang="ko-KR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&amp; </a:t>
            </a:r>
            <a:r>
              <a:rPr lang="ko-KR" alt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등록 상품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448800" y="5592414"/>
            <a:ext cx="8413394" cy="3798180"/>
            <a:chOff x="11887200" y="2043263"/>
            <a:chExt cx="8413394" cy="379818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7200" y="2488643"/>
              <a:ext cx="8413394" cy="33528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5163994" y="2043263"/>
              <a:ext cx="1859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등록한 상품 목록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89713" y="2266406"/>
            <a:ext cx="8143388" cy="6316408"/>
            <a:chOff x="1447800" y="2179892"/>
            <a:chExt cx="8143388" cy="631640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2628900"/>
              <a:ext cx="8143388" cy="5867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411716" y="2179892"/>
              <a:ext cx="2367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구매한 상품 상세 정보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247900"/>
            <a:ext cx="8073642" cy="25438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2555718" y="1802520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구매한 상품 목록</a:t>
            </a:r>
          </a:p>
        </p:txBody>
      </p:sp>
      <p:cxnSp>
        <p:nvCxnSpPr>
          <p:cNvPr id="14" name="직선 화살표 연결선 13"/>
          <p:cNvCxnSpPr>
            <a:stCxn id="26" idx="5"/>
          </p:cNvCxnSpPr>
          <p:nvPr/>
        </p:nvCxnSpPr>
        <p:spPr>
          <a:xfrm>
            <a:off x="13285015" y="4556004"/>
            <a:ext cx="1573985" cy="46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861177" y="4923082"/>
            <a:ext cx="3350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클릭하면 주문 상세 페이지로 이동한다</a:t>
            </a:r>
          </a:p>
        </p:txBody>
      </p:sp>
      <p:sp>
        <p:nvSpPr>
          <p:cNvPr id="26" name="타원 25"/>
          <p:cNvSpPr/>
          <p:nvPr/>
        </p:nvSpPr>
        <p:spPr>
          <a:xfrm>
            <a:off x="12115800" y="4000500"/>
            <a:ext cx="1369820" cy="650814"/>
          </a:xfrm>
          <a:prstGeom prst="ellipse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2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문의사항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08028"/>
            <a:ext cx="5915123" cy="2635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99" y="5912524"/>
            <a:ext cx="6878601" cy="39092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117" y="1714500"/>
            <a:ext cx="5949883" cy="3758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72653"/>
            <a:ext cx="6483283" cy="2308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43" y="5937351"/>
            <a:ext cx="3770509" cy="28335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4114800" y="2628899"/>
            <a:ext cx="7842317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81202" y="2398066"/>
            <a:ext cx="21543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글쓰기 버튼을 클릭하면 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문의 사항 작성 페이지로 이동</a:t>
            </a:r>
          </a:p>
        </p:txBody>
      </p:sp>
      <p:cxnSp>
        <p:nvCxnSpPr>
          <p:cNvPr id="16" name="꺾인 연결선 15"/>
          <p:cNvCxnSpPr>
            <a:stCxn id="2" idx="2"/>
          </p:cNvCxnSpPr>
          <p:nvPr/>
        </p:nvCxnSpPr>
        <p:spPr>
          <a:xfrm rot="16200000" flipH="1">
            <a:off x="4936651" y="6426216"/>
            <a:ext cx="781781" cy="3215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6677125" y="5235596"/>
            <a:ext cx="5362475" cy="1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81202" y="5004763"/>
            <a:ext cx="21543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확인 버튼을 누르면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문의 사항 글이 올라가게 된다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63121" y="8194253"/>
            <a:ext cx="25288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관리자는 문의사항에 대한 댓글을 작성</a:t>
            </a:r>
            <a:r>
              <a:rPr lang="en-US" altLang="ko-KR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 </a:t>
            </a: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또는 수정이 가능하다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134600" y="95631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173471" y="9360125"/>
            <a:ext cx="1961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글 작성자는 본인의 글을 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수정 또는 삭제가 가능하다</a:t>
            </a:r>
          </a:p>
        </p:txBody>
      </p:sp>
    </p:spTree>
    <p:extLst>
      <p:ext uri="{BB962C8B-B14F-4D97-AF65-F5344CB8AC3E}">
        <p14:creationId xmlns:p14="http://schemas.microsoft.com/office/powerpoint/2010/main" val="313101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7711" y="906465"/>
            <a:ext cx="6904117" cy="1879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5045" y="3988145"/>
            <a:ext cx="4584355" cy="458435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067800" y="1202845"/>
            <a:ext cx="8477992" cy="8208389"/>
            <a:chOff x="9573469" y="1202845"/>
            <a:chExt cx="8477992" cy="8208389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607486" y="1202845"/>
              <a:ext cx="1877749" cy="1381074"/>
              <a:chOff x="9607486" y="1202845"/>
              <a:chExt cx="1877749" cy="13810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02343" y="1054873"/>
                <a:ext cx="1671574" cy="1687422"/>
              </a:xfrm>
              <a:prstGeom prst="rect">
                <a:avLst/>
              </a:prstGeom>
            </p:spPr>
          </p:pic>
          <p:grpSp>
            <p:nvGrpSpPr>
              <p:cNvPr id="1002" name="그룹 1002"/>
              <p:cNvGrpSpPr/>
              <p:nvPr/>
            </p:nvGrpSpPr>
            <p:grpSpPr>
              <a:xfrm>
                <a:off x="9607486" y="1744526"/>
                <a:ext cx="994796" cy="290558"/>
                <a:chOff x="9607486" y="1744526"/>
                <a:chExt cx="994796" cy="290558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607486" y="1744526"/>
                  <a:ext cx="994796" cy="290558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73469" y="1678761"/>
                <a:ext cx="1130657" cy="40537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2343" y="2722107"/>
              <a:ext cx="1814432" cy="168742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607486" y="3411761"/>
              <a:ext cx="994796" cy="290558"/>
              <a:chOff x="9607486" y="3411761"/>
              <a:chExt cx="994796" cy="29055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3411761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3345995"/>
              <a:ext cx="1130657" cy="4053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2343" y="4389342"/>
              <a:ext cx="1814432" cy="168742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607486" y="5078995"/>
              <a:ext cx="994796" cy="290558"/>
              <a:chOff x="9607486" y="5078995"/>
              <a:chExt cx="994796" cy="29055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507899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5013230"/>
              <a:ext cx="1130657" cy="40537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2343" y="6056577"/>
              <a:ext cx="1862051" cy="168742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607486" y="6746230"/>
              <a:ext cx="994796" cy="290558"/>
              <a:chOff x="9607486" y="6746230"/>
              <a:chExt cx="994796" cy="29055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6746230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6680465"/>
              <a:ext cx="1130657" cy="40537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2343" y="7723812"/>
              <a:ext cx="1814432" cy="168742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607486" y="8413465"/>
              <a:ext cx="994796" cy="290558"/>
              <a:chOff x="9607486" y="8413465"/>
              <a:chExt cx="994796" cy="29055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841346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8347700"/>
              <a:ext cx="1130657" cy="4053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773917" y="1466785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개요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858056" y="3133181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환경 </a:t>
              </a:r>
              <a:r>
                <a:rPr lang="en-US" altLang="ko-KR" sz="4800" dirty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/ </a:t>
              </a:r>
              <a:r>
                <a:rPr lang="ko-KR" altLang="en-US" sz="4800" dirty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기간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773917" y="4800416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데이터베이스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58056" y="6477764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핵심 기능 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773917" y="8152024"/>
              <a:ext cx="6277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solidFill>
                    <a:srgbClr val="639AC3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개선계획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공지사항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05701"/>
            <a:ext cx="7816770" cy="39259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6047689"/>
            <a:ext cx="7816770" cy="39083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9" y="4381500"/>
            <a:ext cx="5384208" cy="5562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633" y="1811984"/>
            <a:ext cx="5562600" cy="39968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화살표 연결선 2"/>
          <p:cNvCxnSpPr>
            <a:endCxn id="15" idx="1"/>
          </p:cNvCxnSpPr>
          <p:nvPr/>
        </p:nvCxnSpPr>
        <p:spPr>
          <a:xfrm flipV="1">
            <a:off x="12137985" y="1703978"/>
            <a:ext cx="766354" cy="391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04339" y="1565478"/>
            <a:ext cx="2899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공지사항 작성은 관리자만 작성할 수 있다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362200" y="9715500"/>
            <a:ext cx="1066800" cy="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29000" y="9494409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공지사항을 작성한 관리자는</a:t>
            </a:r>
            <a:endParaRPr lang="en-US" altLang="ko-KR" sz="1200" dirty="0"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글 수정</a:t>
            </a:r>
            <a:r>
              <a:rPr lang="en-US" altLang="ko-KR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sz="1200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삭제가 가능하다</a:t>
            </a:r>
          </a:p>
        </p:txBody>
      </p:sp>
    </p:spTree>
    <p:extLst>
      <p:ext uri="{BB962C8B-B14F-4D97-AF65-F5344CB8AC3E}">
        <p14:creationId xmlns:p14="http://schemas.microsoft.com/office/powerpoint/2010/main" val="828720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시연 동영상</a:t>
            </a:r>
          </a:p>
        </p:txBody>
      </p:sp>
      <p:pic>
        <p:nvPicPr>
          <p:cNvPr id="3" name="가자GO 홈페이지 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개선 계획 </a:t>
            </a:r>
          </a:p>
        </p:txBody>
      </p:sp>
    </p:spTree>
    <p:extLst>
      <p:ext uri="{BB962C8B-B14F-4D97-AF65-F5344CB8AC3E}">
        <p14:creationId xmlns:p14="http://schemas.microsoft.com/office/powerpoint/2010/main" val="1546109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44642" y="1227408"/>
            <a:ext cx="29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개선 계획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43667" y="23787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01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3667" y="36741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02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7467" y="4969571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03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667" y="62649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04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5567" y="7560371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05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754925" y="2513992"/>
            <a:ext cx="71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포인트 적립과 사용 기능 추가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2749061" y="3800019"/>
            <a:ext cx="11753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결제 후 환불 할 수 있는 기능 추가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749063" y="5086046"/>
            <a:ext cx="71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아이디 중복 체크 기능 추가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2749061" y="6372073"/>
            <a:ext cx="13429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회원가입 때 지역주민 인증과 관리자 승인 후 상품 등록이 가능하도록 제한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2743200" y="7429500"/>
            <a:ext cx="1554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본인이 등록한 상품은 예약 불가능</a:t>
            </a:r>
            <a:r>
              <a:rPr lang="en-US" altLang="ko-KR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</a:p>
          <a:p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상품에 예약이 있으면 수정</a:t>
            </a:r>
            <a:r>
              <a:rPr lang="en-US" altLang="ko-KR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</a:t>
            </a:r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삭제가 불가능하도록 변경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63631" y="8855771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06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2743200" y="8944127"/>
            <a:ext cx="8787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관리자 전용 데이터</a:t>
            </a:r>
            <a:r>
              <a:rPr lang="en-US" altLang="ko-KR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/</a:t>
            </a:r>
            <a:r>
              <a:rPr lang="ko-KR" altLang="en-US" sz="3200" b="1" dirty="0"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상품 관리 페이지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0871" y="3238500"/>
            <a:ext cx="11938113" cy="2667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90600" y="9105900"/>
            <a:ext cx="16307412" cy="838991"/>
            <a:chOff x="990600" y="8343900"/>
            <a:chExt cx="16307412" cy="838991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90600" y="8343900"/>
              <a:ext cx="16307412" cy="27906"/>
              <a:chOff x="969275" y="8533267"/>
              <a:chExt cx="16307412" cy="279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9275" y="8533267"/>
                <a:ext cx="16307412" cy="27906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1086266" y="8343900"/>
              <a:ext cx="2329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프로젝트 역할</a:t>
              </a:r>
              <a:endParaRPr lang="en-US" altLang="ko-KR" sz="2800" b="1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45232" y="8530522"/>
              <a:ext cx="20702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게시판</a:t>
              </a:r>
              <a:r>
                <a:rPr lang="en-US" altLang="ko-KR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/</a:t>
              </a:r>
              <a:r>
                <a:rPr lang="ko-KR" altLang="en-US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주문내역 김성희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85721" y="8530522"/>
              <a:ext cx="1527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Wish/</a:t>
              </a:r>
              <a:r>
                <a:rPr lang="ko-KR" altLang="en-US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주문 </a:t>
              </a:r>
              <a:endParaRPr lang="en-US" altLang="ko-KR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박단비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8536560"/>
              <a:ext cx="1222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DB/</a:t>
              </a:r>
              <a:r>
                <a:rPr lang="ko-KR" altLang="en-US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상품 </a:t>
              </a:r>
              <a:endParaRPr lang="en-US" altLang="ko-KR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권영혜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96069" y="8530522"/>
              <a:ext cx="20605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로그인</a:t>
              </a:r>
              <a:r>
                <a:rPr lang="en-US" altLang="ko-KR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/</a:t>
              </a:r>
              <a:r>
                <a:rPr lang="ko-KR" altLang="en-US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회원가입</a:t>
              </a:r>
              <a:endParaRPr lang="en-US" altLang="ko-KR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  <a:p>
              <a:r>
                <a:rPr lang="ko-KR" altLang="en-US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민지홍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712348" y="8513716"/>
              <a:ext cx="1521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작성일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468600" y="8530522"/>
              <a:ext cx="1749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639AC3"/>
                  </a:solidFill>
                  <a:latin typeface="카페24 써라운드 에어 " pitchFamily="2" charset="-127"/>
                  <a:ea typeface="카페24 써라운드 에어 " pitchFamily="2" charset="-127"/>
                  <a:cs typeface="카페24 써라운드 에어 " pitchFamily="2" charset="-127"/>
                </a:rPr>
                <a:t>2022.05.10</a:t>
              </a:r>
              <a:endParaRPr lang="ko-KR" altLang="en-US" sz="2000" dirty="0">
                <a:solidFill>
                  <a:srgbClr val="639AC3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73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0295" y="3845467"/>
            <a:ext cx="3967162" cy="2917825"/>
            <a:chOff x="2160295" y="3845467"/>
            <a:chExt cx="3967162" cy="2917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5791" y="3532843"/>
              <a:ext cx="3509601" cy="354885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60295" y="4989889"/>
              <a:ext cx="2101728" cy="613869"/>
              <a:chOff x="2160295" y="4989889"/>
              <a:chExt cx="2101728" cy="61386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60295" y="4989889"/>
                <a:ext cx="2101728" cy="61386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8427" y="4850945"/>
              <a:ext cx="2397661" cy="89058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0134600" y="5631621"/>
            <a:ext cx="3276600" cy="3543567"/>
            <a:chOff x="11198305" y="5842209"/>
            <a:chExt cx="3276600" cy="3543567"/>
          </a:xfrm>
        </p:grpSpPr>
        <p:grpSp>
          <p:nvGrpSpPr>
            <p:cNvPr id="11" name="그룹 10"/>
            <p:cNvGrpSpPr/>
            <p:nvPr/>
          </p:nvGrpSpPr>
          <p:grpSpPr>
            <a:xfrm>
              <a:off x="11430000" y="5842209"/>
              <a:ext cx="2813213" cy="726798"/>
              <a:chOff x="11467812" y="5842209"/>
              <a:chExt cx="2813213" cy="726798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11467812" y="5842209"/>
                <a:ext cx="2813213" cy="726798"/>
                <a:chOff x="904202" y="1136869"/>
                <a:chExt cx="3576950" cy="79842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04202" y="1136869"/>
                  <a:ext cx="3576950" cy="798425"/>
                </a:xfrm>
                <a:prstGeom prst="rect">
                  <a:avLst/>
                </a:prstGeom>
              </p:spPr>
            </p:pic>
          </p:grpSp>
          <p:sp>
            <p:nvSpPr>
              <p:cNvPr id="2" name="TextBox 1"/>
              <p:cNvSpPr txBox="1"/>
              <p:nvPr/>
            </p:nvSpPr>
            <p:spPr>
              <a:xfrm>
                <a:off x="11834055" y="5964370"/>
                <a:ext cx="208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전문 가이드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8305" y="8924111"/>
              <a:ext cx="327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수익 창출의 기회 제공</a:t>
              </a:r>
              <a:endParaRPr lang="en-US" altLang="ko-KR" sz="24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2612" y="7374759"/>
              <a:ext cx="990601" cy="99060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0" y="7329782"/>
              <a:ext cx="1080556" cy="108055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3810000" y="5631621"/>
            <a:ext cx="3886200" cy="3543567"/>
            <a:chOff x="3088559" y="5826896"/>
            <a:chExt cx="3886200" cy="3543567"/>
          </a:xfrm>
        </p:grpSpPr>
        <p:grpSp>
          <p:nvGrpSpPr>
            <p:cNvPr id="9" name="그룹 8"/>
            <p:cNvGrpSpPr/>
            <p:nvPr/>
          </p:nvGrpSpPr>
          <p:grpSpPr>
            <a:xfrm>
              <a:off x="3625053" y="5826896"/>
              <a:ext cx="2813213" cy="726798"/>
              <a:chOff x="3124200" y="5549973"/>
              <a:chExt cx="2813213" cy="726798"/>
            </a:xfrm>
          </p:grpSpPr>
          <p:grpSp>
            <p:nvGrpSpPr>
              <p:cNvPr id="32" name="그룹 1002"/>
              <p:cNvGrpSpPr/>
              <p:nvPr/>
            </p:nvGrpSpPr>
            <p:grpSpPr>
              <a:xfrm>
                <a:off x="3124200" y="5549973"/>
                <a:ext cx="2813213" cy="726798"/>
                <a:chOff x="904202" y="1136869"/>
                <a:chExt cx="3576950" cy="798425"/>
              </a:xfrm>
            </p:grpSpPr>
            <p:pic>
              <p:nvPicPr>
                <p:cNvPr id="33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04202" y="1136869"/>
                  <a:ext cx="3576950" cy="798425"/>
                </a:xfrm>
                <a:prstGeom prst="rect">
                  <a:avLst/>
                </a:prstGeom>
              </p:spPr>
            </p:pic>
          </p:grpSp>
          <p:sp>
            <p:nvSpPr>
              <p:cNvPr id="4" name="TextBox 3"/>
              <p:cNvSpPr txBox="1"/>
              <p:nvPr/>
            </p:nvSpPr>
            <p:spPr>
              <a:xfrm>
                <a:off x="3349706" y="5667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dirty="0">
                    <a:solidFill>
                      <a:schemeClr val="bg1"/>
                    </a:solidFill>
                    <a:latin typeface="카페24 써라운드" pitchFamily="2" charset="-127"/>
                    <a:ea typeface="카페24 써라운드" pitchFamily="2" charset="-127"/>
                    <a:cs typeface="카페24 써라운드" pitchFamily="2" charset="-127"/>
                  </a:rPr>
                  <a:t>지역 주민</a:t>
                </a: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053" y="7338650"/>
              <a:ext cx="1075669" cy="107566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647" y="7346719"/>
              <a:ext cx="1063619" cy="106361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088559" y="8908798"/>
              <a:ext cx="388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지역 경제 활성화 기회 제공 </a:t>
              </a:r>
              <a:endParaRPr lang="en-US" altLang="ko-KR" sz="2400" dirty="0"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grpSp>
          <p:nvGrpSpPr>
            <p:cNvPr id="21" name="그룹 1001"/>
            <p:cNvGrpSpPr/>
            <p:nvPr/>
          </p:nvGrpSpPr>
          <p:grpSpPr>
            <a:xfrm>
              <a:off x="904202" y="1136869"/>
              <a:ext cx="17886674" cy="798425"/>
              <a:chOff x="904202" y="1136869"/>
              <a:chExt cx="17886674" cy="798425"/>
            </a:xfrm>
          </p:grpSpPr>
          <p:pic>
            <p:nvPicPr>
              <p:cNvPr id="25" name="Object 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202" y="1136869"/>
                <a:ext cx="17886674" cy="798425"/>
              </a:xfrm>
              <a:prstGeom prst="rect">
                <a:avLst/>
              </a:prstGeom>
            </p:spPr>
          </p:pic>
        </p:grpSp>
        <p:grpSp>
          <p:nvGrpSpPr>
            <p:cNvPr id="22" name="그룹 1003"/>
            <p:cNvGrpSpPr/>
            <p:nvPr/>
          </p:nvGrpSpPr>
          <p:grpSpPr>
            <a:xfrm>
              <a:off x="904202" y="1136869"/>
              <a:ext cx="3999519" cy="798425"/>
              <a:chOff x="904202" y="1136869"/>
              <a:chExt cx="3999519" cy="798425"/>
            </a:xfrm>
          </p:grpSpPr>
          <p:pic>
            <p:nvPicPr>
              <p:cNvPr id="24" name="Object 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4202" y="1136869"/>
                <a:ext cx="3999519" cy="798425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1444642" y="1182138"/>
              <a:ext cx="2918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개요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205689" y="2552700"/>
            <a:ext cx="165489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tabLst>
                <a:tab pos="0" algn="l"/>
              </a:tabLst>
            </a:pPr>
            <a:r>
              <a:rPr lang="ko-KR" altLang="en-US" sz="2500" b="1" kern="100" dirty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전문 가이드만이 여행 가이드를 하는 것이 아니라 지역 주민도 가이드가 되어 직접 패키지를 구성하여 </a:t>
            </a:r>
            <a:endParaRPr lang="en-US" altLang="ko-KR" sz="2500" b="1" kern="100" dirty="0">
              <a:solidFill>
                <a:srgbClr val="000000"/>
              </a:solidFill>
              <a:latin typeface="카페24 써라운드 에어 " pitchFamily="2" charset="-127"/>
              <a:ea typeface="카페24 써라운드 에어 " pitchFamily="2" charset="-127"/>
              <a:cs typeface="카페24 써라운드 에어 " pitchFamily="2" charset="-127"/>
            </a:endParaRPr>
          </a:p>
          <a:p>
            <a:pPr fontAlgn="base">
              <a:lnSpc>
                <a:spcPct val="200000"/>
              </a:lnSpc>
              <a:tabLst>
                <a:tab pos="0" algn="l"/>
              </a:tabLst>
            </a:pPr>
            <a:r>
              <a:rPr lang="ko-KR" altLang="en-US" sz="2500" b="1" kern="100" dirty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사이트에 상품을 등록하고</a:t>
            </a:r>
            <a:r>
              <a:rPr lang="en-US" altLang="ko-KR" sz="2500" b="1" kern="100" dirty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, </a:t>
            </a:r>
            <a:r>
              <a:rPr lang="ko-KR" altLang="en-US" sz="2500" b="1" kern="100" dirty="0">
                <a:solidFill>
                  <a:srgbClr val="000000"/>
                </a:solidFill>
                <a:latin typeface="카페24 써라운드 에어 " pitchFamily="2" charset="-127"/>
                <a:ea typeface="카페24 써라운드 에어 " pitchFamily="2" charset="-127"/>
                <a:cs typeface="카페24 써라운드 에어 " pitchFamily="2" charset="-127"/>
              </a:rPr>
              <a:t>고객들은 다양한 여행 패키지를 구매할 수 있도록 도와주는 여행사 사이트</a:t>
            </a:r>
          </a:p>
        </p:txBody>
      </p:sp>
    </p:spTree>
    <p:extLst>
      <p:ext uri="{BB962C8B-B14F-4D97-AF65-F5344CB8AC3E}">
        <p14:creationId xmlns:p14="http://schemas.microsoft.com/office/powerpoint/2010/main" val="290715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6164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환경 및</a:t>
            </a:r>
            <a:r>
              <a:rPr lang="en-US" altLang="ko-KR" sz="10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기간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grpSp>
          <p:nvGrpSpPr>
            <p:cNvPr id="6" name="그룹 1001"/>
            <p:cNvGrpSpPr/>
            <p:nvPr/>
          </p:nvGrpSpPr>
          <p:grpSpPr>
            <a:xfrm>
              <a:off x="904202" y="1136869"/>
              <a:ext cx="17886674" cy="798425"/>
              <a:chOff x="904202" y="1136869"/>
              <a:chExt cx="17886674" cy="798425"/>
            </a:xfrm>
          </p:grpSpPr>
          <p:pic>
            <p:nvPicPr>
              <p:cNvPr id="7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4202" y="1136869"/>
                <a:ext cx="17886674" cy="7984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4202" y="1136869"/>
              <a:ext cx="3999519" cy="798425"/>
              <a:chOff x="904202" y="1136869"/>
              <a:chExt cx="3999519" cy="79842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4202" y="1136869"/>
                <a:ext cx="3999519" cy="798425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1444642" y="1182138"/>
              <a:ext cx="2918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환경</a:t>
              </a: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409160"/>
              </p:ext>
            </p:extLst>
          </p:nvPr>
        </p:nvGraphicFramePr>
        <p:xfrm>
          <a:off x="1676400" y="3238500"/>
          <a:ext cx="14768255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6730">
                  <a:extLst>
                    <a:ext uri="{9D8B030D-6E8A-4147-A177-3AD203B41FA5}">
                      <a16:colId xmlns:a16="http://schemas.microsoft.com/office/drawing/2014/main" val="3592757917"/>
                    </a:ext>
                  </a:extLst>
                </a:gridCol>
                <a:gridCol w="12091525">
                  <a:extLst>
                    <a:ext uri="{9D8B030D-6E8A-4147-A177-3AD203B41FA5}">
                      <a16:colId xmlns:a16="http://schemas.microsoft.com/office/drawing/2014/main" val="1471943893"/>
                    </a:ext>
                  </a:extLst>
                </a:gridCol>
              </a:tblGrid>
              <a:tr h="1021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카페24 써라운드" pitchFamily="2" charset="-127"/>
                          <a:ea typeface="카페24 써라운드" pitchFamily="2" charset="-127"/>
                          <a:cs typeface="카페24 써라운드" pitchFamily="2" charset="-127"/>
                        </a:rPr>
                        <a:t>프로젝트 개발 환경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509013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프로그래밍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Java(JDK</a:t>
                      </a:r>
                      <a:r>
                        <a:rPr lang="en-US" altLang="ko-KR" sz="2000" b="1" baseline="0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 1.8) , HTML5 , CSS , JavaScript , JSP , Spring 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5.1.4.RELEASE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219013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MySQL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89307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운영체제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Window10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13014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사용 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baseline="0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daum </a:t>
                      </a:r>
                      <a:r>
                        <a:rPr lang="ko-KR" altLang="en-US" sz="2000" b="1" baseline="0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지도</a:t>
                      </a:r>
                      <a:r>
                        <a:rPr lang="en-US" altLang="ko-KR" sz="2000" b="1" baseline="0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 api , apache tomcat9 , Ajax , Interceptor , CKEditor</a:t>
                      </a:r>
                      <a:endParaRPr lang="ko-KR" altLang="en-US" sz="20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0123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444642" y="1227408"/>
            <a:ext cx="29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개발 기간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00564"/>
              </p:ext>
            </p:extLst>
          </p:nvPr>
        </p:nvGraphicFramePr>
        <p:xfrm>
          <a:off x="1295400" y="2628900"/>
          <a:ext cx="15773394" cy="65531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669844432"/>
                    </a:ext>
                  </a:extLst>
                </a:gridCol>
                <a:gridCol w="1763445">
                  <a:extLst>
                    <a:ext uri="{9D8B030D-6E8A-4147-A177-3AD203B41FA5}">
                      <a16:colId xmlns:a16="http://schemas.microsoft.com/office/drawing/2014/main" val="171503213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03076397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82628051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45478795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49599131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35370169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70295214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76687052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15200186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385364212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609272878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62557805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805718610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40967743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168349445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42109680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55144875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51300440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98824157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172255637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03498900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226379238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615261285"/>
                    </a:ext>
                  </a:extLst>
                </a:gridCol>
              </a:tblGrid>
              <a:tr h="728133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4</a:t>
                      </a:r>
                      <a:r>
                        <a:rPr lang="ko-KR" altLang="en-US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5</a:t>
                      </a:r>
                      <a:r>
                        <a:rPr lang="ko-KR" altLang="en-US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69541"/>
                  </a:ext>
                </a:extLst>
              </a:tr>
              <a:tr h="72813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13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14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15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18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25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26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27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28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3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4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6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10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909879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계획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27985"/>
                  </a:ext>
                </a:extLst>
              </a:tr>
              <a:tr h="72813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919400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상품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807449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431575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게시판</a:t>
                      </a:r>
                      <a:r>
                        <a:rPr lang="ko-KR" altLang="en-US" sz="1800" b="1" baseline="0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 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806959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디자인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859862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카페24 써라운드 에어 " pitchFamily="2" charset="-127"/>
                          <a:ea typeface="카페24 써라운드 에어 " pitchFamily="2" charset="-127"/>
                          <a:cs typeface="카페24 써라운드 에어 " pitchFamily="2" charset="-127"/>
                        </a:rPr>
                        <a:t>PPT</a:t>
                      </a:r>
                      <a:endParaRPr lang="ko-KR" altLang="en-US" sz="1800" b="1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카페24 써라운드 에어 " pitchFamily="2" charset="-127"/>
                        <a:ea typeface="카페24 써라운드 에어 " pitchFamily="2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789525"/>
                  </a:ext>
                </a:extLst>
              </a:tr>
            </a:tbl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1295400" y="2633870"/>
            <a:ext cx="2438400" cy="1442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데이터베이스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74471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회원</a:t>
            </a:r>
            <a:r>
              <a:rPr lang="en-US" altLang="ko-KR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관리자 테이블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44065"/>
              </p:ext>
            </p:extLst>
          </p:nvPr>
        </p:nvGraphicFramePr>
        <p:xfrm>
          <a:off x="904202" y="4167114"/>
          <a:ext cx="6917894" cy="25623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0674">
                  <a:extLst>
                    <a:ext uri="{9D8B030D-6E8A-4147-A177-3AD203B41FA5}">
                      <a16:colId xmlns:a16="http://schemas.microsoft.com/office/drawing/2014/main" val="3349438059"/>
                    </a:ext>
                  </a:extLst>
                </a:gridCol>
                <a:gridCol w="981794">
                  <a:extLst>
                    <a:ext uri="{9D8B030D-6E8A-4147-A177-3AD203B41FA5}">
                      <a16:colId xmlns:a16="http://schemas.microsoft.com/office/drawing/2014/main" val="979925144"/>
                    </a:ext>
                  </a:extLst>
                </a:gridCol>
                <a:gridCol w="1003858">
                  <a:extLst>
                    <a:ext uri="{9D8B030D-6E8A-4147-A177-3AD203B41FA5}">
                      <a16:colId xmlns:a16="http://schemas.microsoft.com/office/drawing/2014/main" val="2308225018"/>
                    </a:ext>
                  </a:extLst>
                </a:gridCol>
                <a:gridCol w="794261">
                  <a:extLst>
                    <a:ext uri="{9D8B030D-6E8A-4147-A177-3AD203B41FA5}">
                      <a16:colId xmlns:a16="http://schemas.microsoft.com/office/drawing/2014/main" val="2433157194"/>
                    </a:ext>
                  </a:extLst>
                </a:gridCol>
                <a:gridCol w="794261">
                  <a:extLst>
                    <a:ext uri="{9D8B030D-6E8A-4147-A177-3AD203B41FA5}">
                      <a16:colId xmlns:a16="http://schemas.microsoft.com/office/drawing/2014/main" val="2727183122"/>
                    </a:ext>
                  </a:extLst>
                </a:gridCol>
                <a:gridCol w="681446">
                  <a:extLst>
                    <a:ext uri="{9D8B030D-6E8A-4147-A177-3AD203B41FA5}">
                      <a16:colId xmlns:a16="http://schemas.microsoft.com/office/drawing/2014/main" val="266887691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08445526"/>
                    </a:ext>
                  </a:extLst>
                </a:gridCol>
              </a:tblGrid>
              <a:tr h="413034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admin (</a:t>
                      </a:r>
                      <a:r>
                        <a:rPr lang="ko-KR" altLang="en-US" sz="1600" u="none" strike="noStrike" dirty="0">
                          <a:effectLst/>
                        </a:rPr>
                        <a:t>관리자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744822"/>
                  </a:ext>
                </a:extLst>
              </a:tr>
              <a:tr h="44166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 null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비고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19181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91488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8946259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1569604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직책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position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728702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67493"/>
              </p:ext>
            </p:extLst>
          </p:nvPr>
        </p:nvGraphicFramePr>
        <p:xfrm>
          <a:off x="8686800" y="2857500"/>
          <a:ext cx="8001000" cy="51816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7548">
                  <a:extLst>
                    <a:ext uri="{9D8B030D-6E8A-4147-A177-3AD203B41FA5}">
                      <a16:colId xmlns:a16="http://schemas.microsoft.com/office/drawing/2014/main" val="884061021"/>
                    </a:ext>
                  </a:extLst>
                </a:gridCol>
                <a:gridCol w="1156184">
                  <a:extLst>
                    <a:ext uri="{9D8B030D-6E8A-4147-A177-3AD203B41FA5}">
                      <a16:colId xmlns:a16="http://schemas.microsoft.com/office/drawing/2014/main" val="4224048201"/>
                    </a:ext>
                  </a:extLst>
                </a:gridCol>
                <a:gridCol w="1146791">
                  <a:extLst>
                    <a:ext uri="{9D8B030D-6E8A-4147-A177-3AD203B41FA5}">
                      <a16:colId xmlns:a16="http://schemas.microsoft.com/office/drawing/2014/main" val="3160192132"/>
                    </a:ext>
                  </a:extLst>
                </a:gridCol>
                <a:gridCol w="970363">
                  <a:extLst>
                    <a:ext uri="{9D8B030D-6E8A-4147-A177-3AD203B41FA5}">
                      <a16:colId xmlns:a16="http://schemas.microsoft.com/office/drawing/2014/main" val="3917497249"/>
                    </a:ext>
                  </a:extLst>
                </a:gridCol>
                <a:gridCol w="882148">
                  <a:extLst>
                    <a:ext uri="{9D8B030D-6E8A-4147-A177-3AD203B41FA5}">
                      <a16:colId xmlns:a16="http://schemas.microsoft.com/office/drawing/2014/main" val="477100138"/>
                    </a:ext>
                  </a:extLst>
                </a:gridCol>
                <a:gridCol w="793934">
                  <a:extLst>
                    <a:ext uri="{9D8B030D-6E8A-4147-A177-3AD203B41FA5}">
                      <a16:colId xmlns:a16="http://schemas.microsoft.com/office/drawing/2014/main" val="1076635501"/>
                    </a:ext>
                  </a:extLst>
                </a:gridCol>
                <a:gridCol w="1584032">
                  <a:extLst>
                    <a:ext uri="{9D8B030D-6E8A-4147-A177-3AD203B41FA5}">
                      <a16:colId xmlns:a16="http://schemas.microsoft.com/office/drawing/2014/main" val="3522756186"/>
                    </a:ext>
                  </a:extLst>
                </a:gridCol>
              </a:tblGrid>
              <a:tr h="39858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member (</a:t>
                      </a:r>
                      <a:r>
                        <a:rPr lang="ko-KR" altLang="en-US" sz="1600" u="none" strike="noStrike" dirty="0">
                          <a:effectLst/>
                        </a:rPr>
                        <a:t>일반 회원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63053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133175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아이디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72813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1998758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varchar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054956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생년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birthyear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252095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birthmonth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3095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birthday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46440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성별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955763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전화번호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phone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097691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이메일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email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6918705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address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1639961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자기소개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introduction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1558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2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912</Words>
  <Application>Microsoft Office PowerPoint</Application>
  <PresentationFormat>사용자 지정</PresentationFormat>
  <Paragraphs>497</Paragraphs>
  <Slides>24</Slides>
  <Notes>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알 수 없는 사용자</cp:lastModifiedBy>
  <cp:revision>61</cp:revision>
  <dcterms:created xsi:type="dcterms:W3CDTF">2022-05-04T17:52:01Z</dcterms:created>
  <dcterms:modified xsi:type="dcterms:W3CDTF">2022-06-23T05:36:41Z</dcterms:modified>
</cp:coreProperties>
</file>